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9" r:id="rId4"/>
    <p:sldId id="270" r:id="rId5"/>
    <p:sldId id="279" r:id="rId6"/>
    <p:sldId id="280" r:id="rId7"/>
    <p:sldId id="281" r:id="rId8"/>
    <p:sldId id="282" r:id="rId9"/>
    <p:sldId id="284" r:id="rId10"/>
    <p:sldId id="285" r:id="rId11"/>
    <p:sldId id="286" r:id="rId12"/>
    <p:sldId id="283" r:id="rId13"/>
    <p:sldId id="287" r:id="rId14"/>
    <p:sldId id="288" r:id="rId15"/>
    <p:sldId id="289" r:id="rId16"/>
    <p:sldId id="296" r:id="rId17"/>
    <p:sldId id="290" r:id="rId18"/>
    <p:sldId id="291" r:id="rId19"/>
    <p:sldId id="292" r:id="rId20"/>
    <p:sldId id="293" r:id="rId21"/>
    <p:sldId id="294" r:id="rId22"/>
    <p:sldId id="297" r:id="rId23"/>
    <p:sldId id="295" r:id="rId24"/>
    <p:sldId id="299" r:id="rId25"/>
    <p:sldId id="298" r:id="rId26"/>
    <p:sldId id="271" r:id="rId27"/>
    <p:sldId id="272" r:id="rId28"/>
    <p:sldId id="274" r:id="rId29"/>
    <p:sldId id="275" r:id="rId30"/>
    <p:sldId id="276" r:id="rId31"/>
    <p:sldId id="277" r:id="rId32"/>
    <p:sldId id="258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5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5C55C-6168-4BC0-980A-D54474BCEB6C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03B8D-9AF0-4301-8401-4E06412F8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8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5498F-8CBB-4569-AAF3-8C4279AB7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50649E-75DF-47DA-9A4A-203E0529C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66885E12-E479-4306-A205-DBF0A017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3CCE-1F47-4581-B757-A2CE726FA0D1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EADD3AA2-790A-42FC-BDE1-A22DE71F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4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B86B-C473-4154-8F5F-7AFF002D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A709F1-FE7D-45B2-A485-A8BD10CE4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4DB288-61B9-4D0B-9AD2-83AF4676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A428-0D75-4AFD-B946-7A90F414C501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50F1AE-7A3F-41EB-AB5D-C7EE2EAA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72700F-0A0C-4BC8-BF38-F498EB46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206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8CBAFA-4778-495F-8C91-0DBD71CFF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D39CE9-BFF5-4367-B98A-A3B215618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C29C009-7A40-43D2-B8DB-5F28B0A2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4BFD-7538-4AF3-B59B-B352765BC858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11B3B2-9A6D-4C89-9B64-6507792A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C38EC32-AF37-4778-9D3D-C80DC6C4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373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9A829-C9B3-4640-ACE5-D0D966F6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92A877-005D-42DD-9D41-422DC4CB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8945812-2B22-42EC-8EAD-6563D52B2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9421-9FA5-406F-8540-43848E155FE8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B300CAD-D6FD-4FF0-86F7-1F4BBEFB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899AF4-C1BE-4734-8F00-8164D8BA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37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E2749-8F89-4363-BC3C-F10EC423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35F568-EB78-4630-B3E2-4915C89E9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C76683-72C9-46D0-87A0-B9DA7576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32B4-1CD2-4C1A-843C-ED5C1EE28359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25F3EE-E9B1-4C30-B722-1B7707A2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14C125-37F8-4DAF-9535-B8AE8E7F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496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79631C-8F8B-4497-9223-065EDCEF9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017248-5611-454F-B207-2CF7E334F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6E41E2CE-8006-4C06-BCF4-C54E595C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D229817C-0DE2-4629-9E35-5AEC37F1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B2F3-0C9A-4D5B-8CB2-B692D7F69335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18" name="Нижний колонтитул 17">
            <a:extLst>
              <a:ext uri="{FF2B5EF4-FFF2-40B4-BE49-F238E27FC236}">
                <a16:creationId xmlns:a16="http://schemas.microsoft.com/office/drawing/2014/main" id="{DC57F5B1-4439-4D8D-B2AD-5E6EEC77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E90EE2AD-C328-4753-BB0E-1A3CD622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6650"/>
            <a:ext cx="2743200" cy="365125"/>
          </a:xfrm>
        </p:spPr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19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D18F9-DCFA-46D7-BC43-3F080878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B948C4-922F-4038-B7AC-70C50D550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2CDA50-79F9-4F7D-A88C-CE323EF45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7BCEE2-0831-4FA5-9E78-07051F96C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EE1F560-4F34-407D-B0CC-0D996091E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455B98FE-00E7-4491-B62F-9F63CBCF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048C-3F70-423D-95A7-4A649A85001A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FA567B2E-8366-4773-92A6-32C9B419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5BADD90E-FEAB-4CC3-9BE9-8C3F3A4B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136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42970-A275-4904-B675-653BB2E4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4A14EA42-A8DF-43C8-B7A4-CD6D5977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C26D-2244-477B-B4A9-8B849EDAF85C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12BC0ED-A9CD-4385-96D1-D65D2E09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DDA7F7B-091D-4550-B05D-C9905400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193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D0E75EEE-1C97-454F-B7FD-C7405E58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E4E8F-3F89-4252-B7CA-7C01D2808E95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48BCC1-2807-4226-B2BA-BDC4E35E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2D1418-9F3F-4EFA-B481-148CAF7D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764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A03AC-4AEB-42A4-A20E-DB8DC1BC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46E2CD-11D6-481A-84B4-F68D0A13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1B5C00-00D7-4C8E-BAC3-52D8F7740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9AA5DE97-E580-475A-9CF6-2C7D9649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92FC-DC15-4FDC-91F3-FC2B6DC46254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EBAA19F-CE4D-4ED3-AC86-F0D41285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6B7EA35D-3F28-4E59-A522-C52FA037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06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905F6-0DB7-4AD4-B997-5F878F34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C0B2653-6269-4EF3-9E03-6BF95B1393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54E7AA-5371-423B-9FF4-401321A3E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90EA639D-9257-4048-817E-A537B462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0FA54-E218-4671-B3D6-81793D25A93C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E433F7FF-18F3-4E0E-9694-F71A44576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38BD51D-3B91-4D19-8337-04636A9B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322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60FF2-C69C-4E64-A7FD-82CFA5BA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C0EE03-6958-4558-9EA0-3EE78A990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1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E0B322-B82C-421D-A21A-5E853595C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EFC6E-D73B-45BB-B6C5-4F3B61515CC6}" type="datetime1">
              <a:rPr lang="ru-RU" smtClean="0"/>
              <a:t>29.07.2025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0986EB-7066-486E-AE00-716F90811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5300" y="6356350"/>
            <a:ext cx="3238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A9C1EB-FDBF-4F61-8C92-0C08BD44D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127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rgbClr val="017AC3"/>
                </a:solidFill>
              </a:defRPr>
            </a:lvl1pPr>
          </a:lstStyle>
          <a:p>
            <a:fld id="{8040AD19-4165-4509-BF39-8526BA53BDB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014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9.jp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6.01497.pdf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arxiv.org/pdf/1406.4729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pdf/1504.08083.pdf" TargetMode="External"/><Relationship Id="rId11" Type="http://schemas.openxmlformats.org/officeDocument/2006/relationships/hyperlink" Target="https://arxiv.org/pdf/1804.02767.pdf" TargetMode="External"/><Relationship Id="rId5" Type="http://schemas.openxmlformats.org/officeDocument/2006/relationships/hyperlink" Target="https://arxiv.org/pdf/1311.2524.pdf" TargetMode="External"/><Relationship Id="rId10" Type="http://schemas.openxmlformats.org/officeDocument/2006/relationships/hyperlink" Target="https://arxiv.org/pdf/1612.08242.pdf" TargetMode="External"/><Relationship Id="rId4" Type="http://schemas.openxmlformats.org/officeDocument/2006/relationships/image" Target="../media/image1.jpeg"/><Relationship Id="rId9" Type="http://schemas.openxmlformats.org/officeDocument/2006/relationships/hyperlink" Target="https://arxiv.org/pdf/1506.02640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B273C-AF6F-4757-9CB8-5015459FA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1"/>
          <a:stretch/>
        </p:blipFill>
        <p:spPr>
          <a:xfrm>
            <a:off x="0" y="0"/>
            <a:ext cx="12192000" cy="5257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53E8C3-250B-49FE-BE8B-065D8B13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7453" y="5671333"/>
            <a:ext cx="4557094" cy="82213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D6824-1200-4536-91A6-93103584BB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Object</a:t>
            </a:r>
            <a:r>
              <a:rPr lang="ru-RU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detection</a:t>
            </a:r>
            <a:r>
              <a:rPr lang="ru-RU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история развития и архитектуры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86010F-1F6E-4904-A97D-7406E7B2A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5496"/>
            <a:ext cx="9144000" cy="1655762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</a:rPr>
              <a:t>Гамаюнов Никита, 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магистрант СГТУ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7D3400C-1BC6-431E-9C61-91A0113799D0}"/>
              </a:ext>
            </a:extLst>
          </p:cNvPr>
          <p:cNvSpPr/>
          <p:nvPr/>
        </p:nvSpPr>
        <p:spPr>
          <a:xfrm rot="16200000" flipV="1">
            <a:off x="7984576" y="6068147"/>
            <a:ext cx="256493" cy="46864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31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Precision + Recall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3AB7AA02-3661-48AF-91DA-D542563E5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14"/>
          <a:stretch/>
        </p:blipFill>
        <p:spPr bwMode="auto">
          <a:xfrm>
            <a:off x="487680" y="2426218"/>
            <a:ext cx="4094480" cy="29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cture background">
            <a:extLst>
              <a:ext uri="{FF2B5EF4-FFF2-40B4-BE49-F238E27FC236}">
                <a16:creationId xmlns:a16="http://schemas.microsoft.com/office/drawing/2014/main" id="{F5BC949B-6D6E-4629-AFF4-9EE1F9C15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6" t="12421" r="12280" b="38494"/>
          <a:stretch/>
        </p:blipFill>
        <p:spPr bwMode="auto">
          <a:xfrm>
            <a:off x="4516120" y="3156126"/>
            <a:ext cx="3159760" cy="196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B36D51A0-F60A-4D30-9911-5A5FBFBD0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9065"/>
          <a:stretch/>
        </p:blipFill>
        <p:spPr bwMode="auto">
          <a:xfrm>
            <a:off x="8501700" y="2476257"/>
            <a:ext cx="2852100" cy="30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29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Mean Average Precision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E9EAD288-5705-41F5-A329-ADB414B5C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2" y="2118361"/>
            <a:ext cx="4688628" cy="351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DCC386-59B4-41E1-B0E5-5C3554A2243B}"/>
              </a:ext>
            </a:extLst>
          </p:cNvPr>
          <p:cNvSpPr txBox="1"/>
          <p:nvPr/>
        </p:nvSpPr>
        <p:spPr>
          <a:xfrm>
            <a:off x="5717859" y="3226544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MAP – </a:t>
            </a:r>
            <a:r>
              <a:rPr lang="ru-RU" sz="2400" b="1" dirty="0"/>
              <a:t>среднее </a:t>
            </a:r>
            <a:r>
              <a:rPr lang="en-US" sz="2400" b="1" dirty="0"/>
              <a:t>AP </a:t>
            </a:r>
            <a:r>
              <a:rPr lang="ru-RU" sz="2400" b="1" dirty="0"/>
              <a:t>по всем классам</a:t>
            </a:r>
          </a:p>
        </p:txBody>
      </p:sp>
    </p:spTree>
    <p:extLst>
      <p:ext uri="{BB962C8B-B14F-4D97-AF65-F5344CB8AC3E}">
        <p14:creationId xmlns:p14="http://schemas.microsoft.com/office/powerpoint/2010/main" val="70788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Время выполнения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DBCF77-A836-46A7-9F71-5333912B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50" y="1988254"/>
            <a:ext cx="5279100" cy="339828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C4B77A2-7246-44AF-A7CD-217711EFC9A6}"/>
              </a:ext>
            </a:extLst>
          </p:cNvPr>
          <p:cNvSpPr/>
          <p:nvPr/>
        </p:nvSpPr>
        <p:spPr>
          <a:xfrm>
            <a:off x="6474141" y="3429000"/>
            <a:ext cx="5120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+mj-lt"/>
              </a:rPr>
              <a:t>Redmon J. et al. You only look once: Unified, real-time object detection //Proceedings of the IEEE conference on computer vision and pattern recognition. – 2016. – С. 779-788.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391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 Only Look Once</a:t>
            </a:r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(2016)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55BD31-8EFF-40EF-B4E1-7BA9D7E73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177"/>
            <a:ext cx="7990838" cy="40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8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 Only Look Once</a:t>
            </a:r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(2016)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95F5F25-49DA-4715-8F17-DD4B34DE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2802"/>
            <a:ext cx="8209280" cy="366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774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Loss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C65221-AC48-432A-9805-5EA392FC57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162" b="58478"/>
          <a:stretch/>
        </p:blipFill>
        <p:spPr>
          <a:xfrm>
            <a:off x="116841" y="1638738"/>
            <a:ext cx="6223000" cy="17601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95E3B8-A745-4E55-8D69-998CE64CE5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84" t="39328" r="25388" b="19150"/>
          <a:stretch/>
        </p:blipFill>
        <p:spPr>
          <a:xfrm>
            <a:off x="4010978" y="3348759"/>
            <a:ext cx="3413761" cy="17601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DC0C5-4467-472E-A8BE-0C7C72B897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78" t="77987" r="8293" b="-2503"/>
          <a:stretch/>
        </p:blipFill>
        <p:spPr>
          <a:xfrm>
            <a:off x="5335112" y="5193916"/>
            <a:ext cx="3413761" cy="1039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20B76-F05B-43AB-AF41-D29A09F5ACAE}"/>
              </a:ext>
            </a:extLst>
          </p:cNvPr>
          <p:cNvSpPr txBox="1"/>
          <p:nvPr/>
        </p:nvSpPr>
        <p:spPr>
          <a:xfrm>
            <a:off x="6806405" y="2229568"/>
            <a:ext cx="216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rgbClr val="FF0000"/>
                </a:solidFill>
              </a:rPr>
              <a:t>Лосс</a:t>
            </a:r>
            <a:r>
              <a:rPr lang="ru-RU" b="1" dirty="0">
                <a:solidFill>
                  <a:srgbClr val="FF0000"/>
                </a:solidFill>
              </a:rPr>
              <a:t> регрессии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3F66F-9D86-4A20-B434-F1B52C689741}"/>
              </a:ext>
            </a:extLst>
          </p:cNvPr>
          <p:cNvSpPr txBox="1"/>
          <p:nvPr/>
        </p:nvSpPr>
        <p:spPr>
          <a:xfrm>
            <a:off x="8915123" y="5321637"/>
            <a:ext cx="216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rgbClr val="00B050"/>
                </a:solidFill>
              </a:rPr>
              <a:t>Лосс</a:t>
            </a:r>
            <a:r>
              <a:rPr lang="ru-RU" b="1" dirty="0">
                <a:solidFill>
                  <a:srgbClr val="00B050"/>
                </a:solidFill>
              </a:rPr>
              <a:t> классификации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28D719-84CF-4243-B73B-2C36F9218F89}"/>
              </a:ext>
            </a:extLst>
          </p:cNvPr>
          <p:cNvSpPr txBox="1"/>
          <p:nvPr/>
        </p:nvSpPr>
        <p:spPr>
          <a:xfrm>
            <a:off x="7831178" y="3967821"/>
            <a:ext cx="216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rgbClr val="0070C0"/>
                </a:solidFill>
              </a:rPr>
              <a:t>Лосс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Confidence</a:t>
            </a:r>
            <a:endParaRPr lang="ru-RU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8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Loss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ED1DE-C443-4D5C-9E5E-2CB9802AF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98" y="1741387"/>
            <a:ext cx="5553043" cy="41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0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Инференс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660A3-440A-4939-97CB-1FE01A7982F2}"/>
              </a:ext>
            </a:extLst>
          </p:cNvPr>
          <p:cNvSpPr txBox="1"/>
          <p:nvPr/>
        </p:nvSpPr>
        <p:spPr>
          <a:xfrm>
            <a:off x="838196" y="1736575"/>
            <a:ext cx="4089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Выход сети – тензор 7х7х30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Это 2 бокса в каждой клетке сетки 7х7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Что, если на картинке меньше 98 объектов?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4C8152-62A4-4C1C-A3CF-90F8448C8183}"/>
              </a:ext>
            </a:extLst>
          </p:cNvPr>
          <p:cNvSpPr txBox="1"/>
          <p:nvPr/>
        </p:nvSpPr>
        <p:spPr>
          <a:xfrm>
            <a:off x="838196" y="3826148"/>
            <a:ext cx="4089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Получить боксы, отсортировать по уверенности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Посчитать </a:t>
            </a:r>
            <a:r>
              <a:rPr lang="en-US" dirty="0" err="1"/>
              <a:t>IoU</a:t>
            </a:r>
            <a:r>
              <a:rPr lang="en-US" dirty="0"/>
              <a:t> </a:t>
            </a:r>
            <a:r>
              <a:rPr lang="ru-RU" dirty="0"/>
              <a:t>лучшего бокса со всеми остальными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Удалить те боксы, где </a:t>
            </a:r>
            <a:r>
              <a:rPr lang="en-US" dirty="0" err="1"/>
              <a:t>IoU</a:t>
            </a:r>
            <a:r>
              <a:rPr lang="en-US" dirty="0"/>
              <a:t> &gt; k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Повторять, пока все боксы не выбраны или не удалены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9E28D524-5ED2-4EDB-9E6A-890BA928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88" y="2340475"/>
            <a:ext cx="6786609" cy="31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F3237D-C3D1-4117-8A11-B31CDBB07230}"/>
              </a:ext>
            </a:extLst>
          </p:cNvPr>
          <p:cNvSpPr/>
          <p:nvPr/>
        </p:nvSpPr>
        <p:spPr>
          <a:xfrm>
            <a:off x="838198" y="3370362"/>
            <a:ext cx="3246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Non-Maximum Suppression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52477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YOLOv2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0BE916B-236D-4C6A-B062-75A97EA8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988254"/>
            <a:ext cx="110013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001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YOLOv2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A9D7E-BB8D-4831-9A3A-2696C5077BBA}"/>
              </a:ext>
            </a:extLst>
          </p:cNvPr>
          <p:cNvSpPr txBox="1"/>
          <p:nvPr/>
        </p:nvSpPr>
        <p:spPr>
          <a:xfrm>
            <a:off x="965200" y="1937131"/>
            <a:ext cx="717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Якоря вместо боксов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Выход – 13х13х125</a:t>
            </a:r>
          </a:p>
          <a:p>
            <a:r>
              <a:rPr lang="en-US" sz="2000" dirty="0"/>
              <a:t>	</a:t>
            </a:r>
            <a:r>
              <a:rPr lang="ru-RU" sz="2000" dirty="0"/>
              <a:t>5 якорей х (20 классов + 5 координат + </a:t>
            </a:r>
            <a:r>
              <a:rPr lang="en-US" sz="2000" dirty="0"/>
              <a:t>conf)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- </a:t>
            </a:r>
            <a:r>
              <a:rPr lang="en-US" sz="2000" dirty="0"/>
              <a:t>Dropout, + </a:t>
            </a:r>
            <a:r>
              <a:rPr lang="en-US" sz="2000" dirty="0" err="1"/>
              <a:t>BatchNorm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YOLO9000 – 9k </a:t>
            </a:r>
            <a:r>
              <a:rPr lang="ru-RU" sz="2000" dirty="0"/>
              <a:t>классов!!</a:t>
            </a:r>
            <a:endParaRPr lang="en-US" sz="2000" dirty="0"/>
          </a:p>
          <a:p>
            <a:endParaRPr lang="ru-RU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C0E690A-E9B4-44D8-B308-C13681CD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2347"/>
            <a:ext cx="5140960" cy="272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00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</a:rPr>
              <a:t>Постановка задачи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9158" y="5842000"/>
            <a:ext cx="337182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5268075-9D2E-4695-BF1D-D8F1FF6A7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0017" y="2017356"/>
            <a:ext cx="2528982" cy="424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Classification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8843DD6-D4A4-4876-B42B-96178A5A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9" y="2459115"/>
            <a:ext cx="3418673" cy="25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11">
            <a:extLst>
              <a:ext uri="{FF2B5EF4-FFF2-40B4-BE49-F238E27FC236}">
                <a16:creationId xmlns:a16="http://schemas.microsoft.com/office/drawing/2014/main" id="{8F65E62C-9C34-441F-9EE0-94DB496F1FB9}"/>
              </a:ext>
            </a:extLst>
          </p:cNvPr>
          <p:cNvSpPr txBox="1">
            <a:spLocks/>
          </p:cNvSpPr>
          <p:nvPr/>
        </p:nvSpPr>
        <p:spPr>
          <a:xfrm>
            <a:off x="5043290" y="2017356"/>
            <a:ext cx="2724671" cy="59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Localization</a:t>
            </a:r>
            <a:endParaRPr lang="ru-RU" dirty="0"/>
          </a:p>
        </p:txBody>
      </p:sp>
      <p:sp>
        <p:nvSpPr>
          <p:cNvPr id="21" name="Объект 11">
            <a:extLst>
              <a:ext uri="{FF2B5EF4-FFF2-40B4-BE49-F238E27FC236}">
                <a16:creationId xmlns:a16="http://schemas.microsoft.com/office/drawing/2014/main" id="{0C552F07-C466-4CC6-A389-8456EE927DBE}"/>
              </a:ext>
            </a:extLst>
          </p:cNvPr>
          <p:cNvSpPr txBox="1">
            <a:spLocks/>
          </p:cNvSpPr>
          <p:nvPr/>
        </p:nvSpPr>
        <p:spPr>
          <a:xfrm>
            <a:off x="8304103" y="2020820"/>
            <a:ext cx="3198103" cy="554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Object detection</a:t>
            </a:r>
            <a:endParaRPr lang="ru-RU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E71B59B-0E86-474B-ACE4-AE769E4D09E9}"/>
              </a:ext>
            </a:extLst>
          </p:cNvPr>
          <p:cNvGrpSpPr/>
          <p:nvPr/>
        </p:nvGrpSpPr>
        <p:grpSpPr>
          <a:xfrm>
            <a:off x="4349288" y="2475891"/>
            <a:ext cx="3418673" cy="2568017"/>
            <a:chOff x="4349288" y="2475891"/>
            <a:chExt cx="3418673" cy="2568017"/>
          </a:xfrm>
        </p:grpSpPr>
        <p:pic>
          <p:nvPicPr>
            <p:cNvPr id="18" name="Picture 2" descr="Picture background">
              <a:extLst>
                <a:ext uri="{FF2B5EF4-FFF2-40B4-BE49-F238E27FC236}">
                  <a16:creationId xmlns:a16="http://schemas.microsoft.com/office/drawing/2014/main" id="{EC664E9E-E7F3-4A72-8249-EBB3624A9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288" y="2475891"/>
              <a:ext cx="3418673" cy="2568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051D134-9D03-450B-ACB8-3FC7CB7C5CE6}"/>
                </a:ext>
              </a:extLst>
            </p:cNvPr>
            <p:cNvSpPr/>
            <p:nvPr/>
          </p:nvSpPr>
          <p:spPr>
            <a:xfrm>
              <a:off x="5074920" y="2783839"/>
              <a:ext cx="2135066" cy="222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" name="Объект 11">
            <a:extLst>
              <a:ext uri="{FF2B5EF4-FFF2-40B4-BE49-F238E27FC236}">
                <a16:creationId xmlns:a16="http://schemas.microsoft.com/office/drawing/2014/main" id="{E1ED0EFB-51C1-4E8E-8746-B75A7A10A9DC}"/>
              </a:ext>
            </a:extLst>
          </p:cNvPr>
          <p:cNvSpPr txBox="1">
            <a:spLocks/>
          </p:cNvSpPr>
          <p:nvPr/>
        </p:nvSpPr>
        <p:spPr>
          <a:xfrm>
            <a:off x="1643054" y="5140773"/>
            <a:ext cx="868322" cy="59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КОТ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0223255D-EDEA-4F21-9B83-FB1023D57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00"/>
          <a:stretch/>
        </p:blipFill>
        <p:spPr bwMode="auto">
          <a:xfrm>
            <a:off x="8194443" y="2484358"/>
            <a:ext cx="3436653" cy="257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Объект 11">
            <a:extLst>
              <a:ext uri="{FF2B5EF4-FFF2-40B4-BE49-F238E27FC236}">
                <a16:creationId xmlns:a16="http://schemas.microsoft.com/office/drawing/2014/main" id="{ED5C44DD-C2BE-436C-99C1-570FAFD904A5}"/>
              </a:ext>
            </a:extLst>
          </p:cNvPr>
          <p:cNvSpPr txBox="1">
            <a:spLocks/>
          </p:cNvSpPr>
          <p:nvPr/>
        </p:nvSpPr>
        <p:spPr>
          <a:xfrm>
            <a:off x="8378162" y="5217412"/>
            <a:ext cx="3049984" cy="5997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rgbClr val="FF0000"/>
                </a:solidFill>
              </a:rPr>
              <a:t>ЧЕЛОВЕК</a:t>
            </a:r>
            <a:r>
              <a:rPr lang="ru-RU" dirty="0"/>
              <a:t>, </a:t>
            </a:r>
            <a:r>
              <a:rPr lang="ru-RU" dirty="0">
                <a:solidFill>
                  <a:srgbClr val="00B0F0"/>
                </a:solidFill>
              </a:rPr>
              <a:t>КОТ</a:t>
            </a:r>
            <a:r>
              <a:rPr lang="ru-RU" dirty="0"/>
              <a:t>, </a:t>
            </a:r>
            <a:r>
              <a:rPr lang="ru-RU" dirty="0">
                <a:solidFill>
                  <a:srgbClr val="00B050"/>
                </a:solidFill>
              </a:rPr>
              <a:t>КОТ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002AA4F-6739-44C6-8818-B926BA1662A4}"/>
              </a:ext>
            </a:extLst>
          </p:cNvPr>
          <p:cNvSpPr/>
          <p:nvPr/>
        </p:nvSpPr>
        <p:spPr>
          <a:xfrm>
            <a:off x="8304103" y="2546011"/>
            <a:ext cx="1960037" cy="2476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8DED742-840A-4368-97F3-A29D313782A7}"/>
              </a:ext>
            </a:extLst>
          </p:cNvPr>
          <p:cNvSpPr/>
          <p:nvPr/>
        </p:nvSpPr>
        <p:spPr>
          <a:xfrm>
            <a:off x="9217152" y="3567393"/>
            <a:ext cx="949576" cy="145813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B0F0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0A31DE5-5ECC-4BC7-98C6-A173325E0F33}"/>
              </a:ext>
            </a:extLst>
          </p:cNvPr>
          <p:cNvSpPr/>
          <p:nvPr/>
        </p:nvSpPr>
        <p:spPr>
          <a:xfrm>
            <a:off x="10535412" y="3344543"/>
            <a:ext cx="751437" cy="96258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3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9" grpId="0"/>
      <p:bldP spid="21" grpId="0"/>
      <p:bldP spid="24" grpId="0"/>
      <p:bldP spid="27" grpId="0"/>
      <p:bldP spid="26" grpId="0" animBg="1"/>
      <p:bldP spid="31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YOLOv2</a:t>
            </a:r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невероятно рвёт всех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B798C1-8642-483C-BC23-E3CDD68E7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62" y="1719875"/>
            <a:ext cx="5522665" cy="4095038"/>
          </a:xfrm>
          <a:prstGeom prst="rect">
            <a:avLst/>
          </a:prstGeom>
        </p:spPr>
      </p:pic>
      <p:pic>
        <p:nvPicPr>
          <p:cNvPr id="16386" name="Picture 2" descr="Picture background">
            <a:extLst>
              <a:ext uri="{FF2B5EF4-FFF2-40B4-BE49-F238E27FC236}">
                <a16:creationId xmlns:a16="http://schemas.microsoft.com/office/drawing/2014/main" id="{3A79BA65-F8AF-4543-A3F8-81633EB9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30" y="2114807"/>
            <a:ext cx="45148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8D7A9-3CA7-43EA-8CA5-67AA003CDE0F}"/>
              </a:ext>
            </a:extLst>
          </p:cNvPr>
          <p:cNvSpPr txBox="1"/>
          <p:nvPr/>
        </p:nvSpPr>
        <p:spPr>
          <a:xfrm>
            <a:off x="7318168" y="4842735"/>
            <a:ext cx="376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Fast R-CNN   Faster R-CNN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SSD300          YOLOv1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90EB1-C0FF-4DEE-9160-5FBE6AD034E1}"/>
              </a:ext>
            </a:extLst>
          </p:cNvPr>
          <p:cNvSpPr txBox="1"/>
          <p:nvPr/>
        </p:nvSpPr>
        <p:spPr>
          <a:xfrm>
            <a:off x="9562359" y="4264190"/>
            <a:ext cx="376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YOLOv2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62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YOLOv3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8D7A9-3CA7-43EA-8CA5-67AA003CDE0F}"/>
              </a:ext>
            </a:extLst>
          </p:cNvPr>
          <p:cNvSpPr txBox="1"/>
          <p:nvPr/>
        </p:nvSpPr>
        <p:spPr>
          <a:xfrm>
            <a:off x="7318168" y="4842735"/>
            <a:ext cx="376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Fast R-CNN   Faster R-CNN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SSD300          YOLOv1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90EB1-C0FF-4DEE-9160-5FBE6AD034E1}"/>
              </a:ext>
            </a:extLst>
          </p:cNvPr>
          <p:cNvSpPr txBox="1"/>
          <p:nvPr/>
        </p:nvSpPr>
        <p:spPr>
          <a:xfrm>
            <a:off x="9562359" y="4264190"/>
            <a:ext cx="376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YOLOv2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B504E44-09ED-46B0-B549-21D08EE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17" y="2214880"/>
            <a:ext cx="6862489" cy="358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70D09-E369-4BBB-BB90-E0A4DB6ED7A5}"/>
              </a:ext>
            </a:extLst>
          </p:cNvPr>
          <p:cNvSpPr txBox="1"/>
          <p:nvPr/>
        </p:nvSpPr>
        <p:spPr>
          <a:xfrm>
            <a:off x="8284305" y="3299635"/>
            <a:ext cx="3764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Глубже, но медленнее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Три выхода (пока не </a:t>
            </a:r>
            <a:r>
              <a:rPr lang="en-US" dirty="0"/>
              <a:t>FPN</a:t>
            </a:r>
            <a:r>
              <a:rPr lang="ru-R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Кросс-энтропия!!!</a:t>
            </a:r>
          </a:p>
        </p:txBody>
      </p:sp>
    </p:spTree>
    <p:extLst>
      <p:ext uri="{BB962C8B-B14F-4D97-AF65-F5344CB8AC3E}">
        <p14:creationId xmlns:p14="http://schemas.microsoft.com/office/powerpoint/2010/main" val="508177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YOLOv3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8D7A9-3CA7-43EA-8CA5-67AA003CDE0F}"/>
              </a:ext>
            </a:extLst>
          </p:cNvPr>
          <p:cNvSpPr txBox="1"/>
          <p:nvPr/>
        </p:nvSpPr>
        <p:spPr>
          <a:xfrm>
            <a:off x="7318168" y="4842735"/>
            <a:ext cx="376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Fast R-CNN   Faster R-CNN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SSD300          YOLOv1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90EB1-C0FF-4DEE-9160-5FBE6AD034E1}"/>
              </a:ext>
            </a:extLst>
          </p:cNvPr>
          <p:cNvSpPr txBox="1"/>
          <p:nvPr/>
        </p:nvSpPr>
        <p:spPr>
          <a:xfrm>
            <a:off x="9562359" y="4264190"/>
            <a:ext cx="376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YOLOv2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B53FF-23D4-4FCC-97D0-FF4DC776D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86" y="2491255"/>
            <a:ext cx="4935079" cy="28200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32A291-736C-415C-B1DF-4DDA0FDFA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156" y="2036104"/>
            <a:ext cx="3823215" cy="35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44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YOLOv3</a:t>
            </a:r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Loss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8D7A9-3CA7-43EA-8CA5-67AA003CDE0F}"/>
              </a:ext>
            </a:extLst>
          </p:cNvPr>
          <p:cNvSpPr txBox="1"/>
          <p:nvPr/>
        </p:nvSpPr>
        <p:spPr>
          <a:xfrm>
            <a:off x="7318168" y="4842735"/>
            <a:ext cx="376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Fast R-CNN   Faster R-CNN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SSD300          YOLOv1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90EB1-C0FF-4DEE-9160-5FBE6AD034E1}"/>
              </a:ext>
            </a:extLst>
          </p:cNvPr>
          <p:cNvSpPr txBox="1"/>
          <p:nvPr/>
        </p:nvSpPr>
        <p:spPr>
          <a:xfrm>
            <a:off x="9562359" y="4264190"/>
            <a:ext cx="376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YOLOv2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3D1F17-63B0-4B43-B6FF-A0D7B5EF1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94" y="1921714"/>
            <a:ext cx="5743647" cy="38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72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Создатель уходит из 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YOLO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8D7A9-3CA7-43EA-8CA5-67AA003CDE0F}"/>
              </a:ext>
            </a:extLst>
          </p:cNvPr>
          <p:cNvSpPr txBox="1"/>
          <p:nvPr/>
        </p:nvSpPr>
        <p:spPr>
          <a:xfrm>
            <a:off x="7318168" y="4842735"/>
            <a:ext cx="376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Fast R-CNN   Faster R-CNN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SSD300          YOLOv1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90EB1-C0FF-4DEE-9160-5FBE6AD034E1}"/>
              </a:ext>
            </a:extLst>
          </p:cNvPr>
          <p:cNvSpPr txBox="1"/>
          <p:nvPr/>
        </p:nvSpPr>
        <p:spPr>
          <a:xfrm>
            <a:off x="9562359" y="4264190"/>
            <a:ext cx="376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YOLOv2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098DC0-8B11-429E-B044-79AEA041D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85" y="2524573"/>
            <a:ext cx="5240677" cy="25741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A6552A-0627-41FB-B5AB-7C2E809CF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75" y="2524573"/>
            <a:ext cx="5528542" cy="25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3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YOLOv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8D7A9-3CA7-43EA-8CA5-67AA003CDE0F}"/>
              </a:ext>
            </a:extLst>
          </p:cNvPr>
          <p:cNvSpPr txBox="1"/>
          <p:nvPr/>
        </p:nvSpPr>
        <p:spPr>
          <a:xfrm>
            <a:off x="7318168" y="4842735"/>
            <a:ext cx="376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Fast R-CNN   Faster R-CNN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SSD300          YOLOv1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90EB1-C0FF-4DEE-9160-5FBE6AD034E1}"/>
              </a:ext>
            </a:extLst>
          </p:cNvPr>
          <p:cNvSpPr txBox="1"/>
          <p:nvPr/>
        </p:nvSpPr>
        <p:spPr>
          <a:xfrm>
            <a:off x="9562359" y="4264190"/>
            <a:ext cx="3764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YOLOv2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9D8059-B50E-4D23-8DE0-4497BB17A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86468"/>
            <a:ext cx="4198868" cy="36838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2B9BE2-A38D-41D0-B5C7-43BFBBD2E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553" y="1886468"/>
            <a:ext cx="3963472" cy="368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64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2">
            <a:extLst>
              <a:ext uri="{FF2B5EF4-FFF2-40B4-BE49-F238E27FC236}">
                <a16:creationId xmlns:a16="http://schemas.microsoft.com/office/drawing/2014/main" id="{E9E96432-9885-4FCF-B43F-2D7D204BC1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4001" y="1392602"/>
            <a:ext cx="9043998" cy="4742023"/>
          </a:xfrm>
          <a:prstGeom prst="rect">
            <a:avLst/>
          </a:prstGeom>
        </p:spPr>
      </p:pic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История вопроса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9158" y="5842000"/>
            <a:ext cx="337182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591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HOG – </a:t>
            </a:r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Гистограмма ориентированных градиентов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(2005)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9158" y="5842000"/>
            <a:ext cx="337182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7BFA7-F55F-4C1C-A020-EC5B2B4BB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4" y="2059791"/>
            <a:ext cx="5853428" cy="292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viding the image into 8x8 cells of HOG for compact representation.">
            <a:extLst>
              <a:ext uri="{FF2B5EF4-FFF2-40B4-BE49-F238E27FC236}">
                <a16:creationId xmlns:a16="http://schemas.microsoft.com/office/drawing/2014/main" id="{717CB51E-F06D-4F3D-A777-2F3C7C2CC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32" y="2074620"/>
            <a:ext cx="1455944" cy="291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71C82E-D2ED-46B9-B372-E51E2E8E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856" y="2074620"/>
            <a:ext cx="1455944" cy="29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6BE927-1739-42F3-83EF-DD759A6EA5B6}"/>
                  </a:ext>
                </a:extLst>
              </p:cNvPr>
              <p:cNvSpPr txBox="1"/>
              <p:nvPr/>
            </p:nvSpPr>
            <p:spPr>
              <a:xfrm>
                <a:off x="1122091" y="5268522"/>
                <a:ext cx="68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6BE927-1739-42F3-83EF-DD759A6EA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91" y="5268522"/>
                <a:ext cx="688759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6555F2-1BE7-4005-8468-64F5AC68B5DA}"/>
                  </a:ext>
                </a:extLst>
              </p:cNvPr>
              <p:cNvSpPr txBox="1"/>
              <p:nvPr/>
            </p:nvSpPr>
            <p:spPr>
              <a:xfrm>
                <a:off x="3282678" y="5264244"/>
                <a:ext cx="688759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6555F2-1BE7-4005-8468-64F5AC68B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78" y="5264244"/>
                <a:ext cx="688759" cy="391261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A1E44D-0B0C-4F4B-8300-38AD8B05309F}"/>
                  </a:ext>
                </a:extLst>
              </p:cNvPr>
              <p:cNvSpPr txBox="1"/>
              <p:nvPr/>
            </p:nvSpPr>
            <p:spPr>
              <a:xfrm>
                <a:off x="5175682" y="5131867"/>
                <a:ext cx="1307069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A1E44D-0B0C-4F4B-8300-38AD8B05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682" y="5131867"/>
                <a:ext cx="1307069" cy="6560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F1A1609-E46C-45E2-8DC8-77AD6FF87469}"/>
              </a:ext>
            </a:extLst>
          </p:cNvPr>
          <p:cNvSpPr txBox="1"/>
          <p:nvPr/>
        </p:nvSpPr>
        <p:spPr>
          <a:xfrm>
            <a:off x="7999032" y="5239957"/>
            <a:ext cx="347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Записываем 9 направлений в ячейках сетки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612E7-706C-4B80-873E-B25ADDBE225C}"/>
              </a:ext>
            </a:extLst>
          </p:cNvPr>
          <p:cNvSpPr txBox="1"/>
          <p:nvPr/>
        </p:nvSpPr>
        <p:spPr>
          <a:xfrm>
            <a:off x="4714042" y="1722268"/>
            <a:ext cx="663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021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4438"/>
            <a:ext cx="10515600" cy="905377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Учим 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SVM </a:t>
            </a:r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на 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HOG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9158" y="5842000"/>
            <a:ext cx="337182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8313E0-A9F1-404E-9AD8-AC22885894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089" b="11114"/>
          <a:stretch/>
        </p:blipFill>
        <p:spPr>
          <a:xfrm>
            <a:off x="650379" y="1897453"/>
            <a:ext cx="1656425" cy="331081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05F48AC-D07F-4FC0-BD76-97B9F539BC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83" r="49606" b="11114"/>
          <a:stretch/>
        </p:blipFill>
        <p:spPr>
          <a:xfrm>
            <a:off x="3060099" y="1901108"/>
            <a:ext cx="1656425" cy="331081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C123610-391F-4BE8-9055-B2D6ACC438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99" r="25490" b="11114"/>
          <a:stretch/>
        </p:blipFill>
        <p:spPr>
          <a:xfrm>
            <a:off x="7566395" y="1866011"/>
            <a:ext cx="1656425" cy="33108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5D4040E-EEE1-40AA-9074-939F94D0F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52" r="337" b="11114"/>
          <a:stretch/>
        </p:blipFill>
        <p:spPr>
          <a:xfrm>
            <a:off x="9976115" y="1866010"/>
            <a:ext cx="1656425" cy="3310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9C3DB-23D3-4245-BA88-1CE82461A482}"/>
              </a:ext>
            </a:extLst>
          </p:cNvPr>
          <p:cNvSpPr txBox="1"/>
          <p:nvPr/>
        </p:nvSpPr>
        <p:spPr>
          <a:xfrm>
            <a:off x="650380" y="5303083"/>
            <a:ext cx="15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Оригинал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FF8556-63B7-4CB8-A8E0-9AD203C56349}"/>
              </a:ext>
            </a:extLst>
          </p:cNvPr>
          <p:cNvSpPr txBox="1"/>
          <p:nvPr/>
        </p:nvSpPr>
        <p:spPr>
          <a:xfrm>
            <a:off x="3038473" y="5303083"/>
            <a:ext cx="15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HOG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46712-62CA-48DD-8CD0-E7624CE8DEAB}"/>
              </a:ext>
            </a:extLst>
          </p:cNvPr>
          <p:cNvSpPr txBox="1"/>
          <p:nvPr/>
        </p:nvSpPr>
        <p:spPr>
          <a:xfrm>
            <a:off x="7611919" y="5271641"/>
            <a:ext cx="1587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Позитивные веса </a:t>
            </a:r>
            <a:r>
              <a:rPr lang="en-US" dirty="0"/>
              <a:t>SVM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F88852-60AD-449C-BF85-1D7F1C5D6A94}"/>
              </a:ext>
            </a:extLst>
          </p:cNvPr>
          <p:cNvSpPr txBox="1"/>
          <p:nvPr/>
        </p:nvSpPr>
        <p:spPr>
          <a:xfrm>
            <a:off x="10000013" y="5271641"/>
            <a:ext cx="1587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Негативные веса </a:t>
            </a:r>
            <a:r>
              <a:rPr lang="en-US" dirty="0"/>
              <a:t>SVM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292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068"/>
            <a:ext cx="10515600" cy="90537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Sliding Window + Image Pyramid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9158" y="5842000"/>
            <a:ext cx="337182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29</a:t>
            </a:fld>
            <a:endParaRPr lang="ru-RU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5D4FB5A5-F067-48E5-8176-5453F861B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4" y="2267702"/>
            <a:ext cx="4258180" cy="282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BDE35E-E802-4688-BD53-2435B4C82DDA}"/>
              </a:ext>
            </a:extLst>
          </p:cNvPr>
          <p:cNvSpPr/>
          <p:nvPr/>
        </p:nvSpPr>
        <p:spPr>
          <a:xfrm>
            <a:off x="724808" y="2298588"/>
            <a:ext cx="404487" cy="712643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EDC6DC6-26C6-470E-8F06-B280C6DB5FB6}"/>
              </a:ext>
            </a:extLst>
          </p:cNvPr>
          <p:cNvSpPr/>
          <p:nvPr/>
        </p:nvSpPr>
        <p:spPr>
          <a:xfrm>
            <a:off x="3785000" y="4023756"/>
            <a:ext cx="404487" cy="712643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2" descr="Picture background">
            <a:extLst>
              <a:ext uri="{FF2B5EF4-FFF2-40B4-BE49-F238E27FC236}">
                <a16:creationId xmlns:a16="http://schemas.microsoft.com/office/drawing/2014/main" id="{7E3E026E-332E-428F-BC82-81159A52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893" y="2653406"/>
            <a:ext cx="3099819" cy="205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B82ADCC-8528-4777-84DB-946C2468E06D}"/>
              </a:ext>
            </a:extLst>
          </p:cNvPr>
          <p:cNvCxnSpPr>
            <a:cxnSpLocks/>
          </p:cNvCxnSpPr>
          <p:nvPr/>
        </p:nvCxnSpPr>
        <p:spPr>
          <a:xfrm>
            <a:off x="2536396" y="3461267"/>
            <a:ext cx="4480163" cy="8965"/>
          </a:xfrm>
          <a:prstGeom prst="line">
            <a:avLst/>
          </a:prstGeom>
          <a:ln w="285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FBF8B4A-D72F-4BEC-8BD1-1293D7B755F3}"/>
              </a:ext>
            </a:extLst>
          </p:cNvPr>
          <p:cNvCxnSpPr>
            <a:cxnSpLocks/>
          </p:cNvCxnSpPr>
          <p:nvPr/>
        </p:nvCxnSpPr>
        <p:spPr>
          <a:xfrm>
            <a:off x="2561796" y="4216917"/>
            <a:ext cx="4228389" cy="0"/>
          </a:xfrm>
          <a:prstGeom prst="line">
            <a:avLst/>
          </a:prstGeom>
          <a:ln w="285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41A4433-D990-420B-8A2E-7EBDE1D8C209}"/>
              </a:ext>
            </a:extLst>
          </p:cNvPr>
          <p:cNvSpPr/>
          <p:nvPr/>
        </p:nvSpPr>
        <p:spPr>
          <a:xfrm>
            <a:off x="2334152" y="3476507"/>
            <a:ext cx="404487" cy="712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Picture 2" descr="Picture background">
            <a:extLst>
              <a:ext uri="{FF2B5EF4-FFF2-40B4-BE49-F238E27FC236}">
                <a16:creationId xmlns:a16="http://schemas.microsoft.com/office/drawing/2014/main" id="{3BF11073-636E-4CD6-BBD4-7ED359788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91" y="3029826"/>
            <a:ext cx="1971609" cy="131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1EA11C2-44E1-4806-9190-CEE0B0D66F8E}"/>
              </a:ext>
            </a:extLst>
          </p:cNvPr>
          <p:cNvCxnSpPr>
            <a:cxnSpLocks/>
          </p:cNvCxnSpPr>
          <p:nvPr/>
        </p:nvCxnSpPr>
        <p:spPr>
          <a:xfrm flipV="1">
            <a:off x="7016559" y="3464604"/>
            <a:ext cx="3096514" cy="1818"/>
          </a:xfrm>
          <a:prstGeom prst="line">
            <a:avLst/>
          </a:prstGeom>
          <a:ln w="285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D6BA6107-7903-46B1-98B6-033905AF9DC2}"/>
              </a:ext>
            </a:extLst>
          </p:cNvPr>
          <p:cNvCxnSpPr>
            <a:cxnSpLocks/>
          </p:cNvCxnSpPr>
          <p:nvPr/>
        </p:nvCxnSpPr>
        <p:spPr>
          <a:xfrm flipV="1">
            <a:off x="6967029" y="4198121"/>
            <a:ext cx="3068522" cy="1819"/>
          </a:xfrm>
          <a:prstGeom prst="line">
            <a:avLst/>
          </a:prstGeom>
          <a:ln w="285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F268EB1-B918-4F46-AB47-56B81F36211D}"/>
              </a:ext>
            </a:extLst>
          </p:cNvPr>
          <p:cNvSpPr/>
          <p:nvPr/>
        </p:nvSpPr>
        <p:spPr>
          <a:xfrm>
            <a:off x="6814315" y="3485472"/>
            <a:ext cx="404487" cy="712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4180797-8A91-4F03-9334-0A7BDDAD8F87}"/>
              </a:ext>
            </a:extLst>
          </p:cNvPr>
          <p:cNvSpPr/>
          <p:nvPr/>
        </p:nvSpPr>
        <p:spPr>
          <a:xfrm>
            <a:off x="10035551" y="3478326"/>
            <a:ext cx="404487" cy="71264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0043 2.96296E-6 " pathEditMode="relative" rAng="0" ptsTypes="AA">
                                      <p:cBhvr>
                                        <p:cTn id="10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06511 -0.00023 " pathEditMode="relative" rAng="0" ptsTypes="AA">
                                      <p:cBhvr>
                                        <p:cTn id="14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31146 -0.00047 " pathEditMode="relative" rAng="0" ptsTypes="AA">
                                      <p:cBhvr>
                                        <p:cTn id="1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7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509 L -1.66667E-6 0.00532 " pathEditMode="relative" rAng="0" ptsTypes="AA">
                                      <p:cBhvr>
                                        <p:cTn id="2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25" grpId="0" animBg="1"/>
      <p:bldP spid="25" grpId="1" animBg="1"/>
      <p:bldP spid="26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</a:rPr>
              <a:t>Такие разные сегментации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9158" y="5842000"/>
            <a:ext cx="337182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4" name="Объект 11">
            <a:extLst>
              <a:ext uri="{FF2B5EF4-FFF2-40B4-BE49-F238E27FC236}">
                <a16:creationId xmlns:a16="http://schemas.microsoft.com/office/drawing/2014/main" id="{E1ED0EFB-51C1-4E8E-8746-B75A7A10A9DC}"/>
              </a:ext>
            </a:extLst>
          </p:cNvPr>
          <p:cNvSpPr txBox="1">
            <a:spLocks/>
          </p:cNvSpPr>
          <p:nvPr/>
        </p:nvSpPr>
        <p:spPr>
          <a:xfrm>
            <a:off x="1555712" y="5250217"/>
            <a:ext cx="3746571" cy="5997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Semantic Segmentation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1C2154D-FECA-4FD9-9BB3-82EEAC41C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40" y="1758531"/>
            <a:ext cx="4581375" cy="3406204"/>
          </a:xfrm>
          <a:prstGeom prst="rect">
            <a:avLst/>
          </a:prstGeom>
        </p:spPr>
      </p:pic>
      <p:pic>
        <p:nvPicPr>
          <p:cNvPr id="12" name="Объект 8">
            <a:extLst>
              <a:ext uri="{FF2B5EF4-FFF2-40B4-BE49-F238E27FC236}">
                <a16:creationId xmlns:a16="http://schemas.microsoft.com/office/drawing/2014/main" id="{3435DC94-7177-4D51-8AA3-82ED0F52F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09" y="1758531"/>
            <a:ext cx="4581375" cy="3415773"/>
          </a:xfrm>
          <a:prstGeom prst="rect">
            <a:avLst/>
          </a:prstGeom>
        </p:spPr>
      </p:pic>
      <p:sp>
        <p:nvSpPr>
          <p:cNvPr id="28" name="Объект 11">
            <a:extLst>
              <a:ext uri="{FF2B5EF4-FFF2-40B4-BE49-F238E27FC236}">
                <a16:creationId xmlns:a16="http://schemas.microsoft.com/office/drawing/2014/main" id="{AFCFDA8B-D06B-48E3-BAA6-BC618629C545}"/>
              </a:ext>
            </a:extLst>
          </p:cNvPr>
          <p:cNvSpPr txBox="1">
            <a:spLocks/>
          </p:cNvSpPr>
          <p:nvPr/>
        </p:nvSpPr>
        <p:spPr>
          <a:xfrm>
            <a:off x="6749149" y="5250217"/>
            <a:ext cx="3746571" cy="5997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Instance Segmentation</a:t>
            </a:r>
            <a:endParaRPr lang="ru-RU" dirty="0"/>
          </a:p>
        </p:txBody>
      </p:sp>
      <p:pic>
        <p:nvPicPr>
          <p:cNvPr id="33" name="Объект 32">
            <a:extLst>
              <a:ext uri="{FF2B5EF4-FFF2-40B4-BE49-F238E27FC236}">
                <a16:creationId xmlns:a16="http://schemas.microsoft.com/office/drawing/2014/main" id="{EF9186E0-01E9-4942-855B-F6E03DDAAD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09" y="1758531"/>
            <a:ext cx="4581375" cy="3415773"/>
          </a:xfrm>
        </p:spPr>
      </p:pic>
    </p:spTree>
    <p:extLst>
      <p:ext uri="{BB962C8B-B14F-4D97-AF65-F5344CB8AC3E}">
        <p14:creationId xmlns:p14="http://schemas.microsoft.com/office/powerpoint/2010/main" val="152397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Люди гнутся!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9158" y="5842000"/>
            <a:ext cx="337182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4104" name="Picture 8" descr="Picture background">
            <a:extLst>
              <a:ext uri="{FF2B5EF4-FFF2-40B4-BE49-F238E27FC236}">
                <a16:creationId xmlns:a16="http://schemas.microsoft.com/office/drawing/2014/main" id="{FB3B317F-6898-45B0-B700-4CA897983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" r="53183"/>
          <a:stretch/>
        </p:blipFill>
        <p:spPr bwMode="auto">
          <a:xfrm>
            <a:off x="931423" y="1968439"/>
            <a:ext cx="1640098" cy="387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icture background">
            <a:extLst>
              <a:ext uri="{FF2B5EF4-FFF2-40B4-BE49-F238E27FC236}">
                <a16:creationId xmlns:a16="http://schemas.microsoft.com/office/drawing/2014/main" id="{D34CC302-BA89-41F4-926C-B0D9FDAC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15" y="2218931"/>
            <a:ext cx="4368647" cy="34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icture background">
            <a:extLst>
              <a:ext uri="{FF2B5EF4-FFF2-40B4-BE49-F238E27FC236}">
                <a16:creationId xmlns:a16="http://schemas.microsoft.com/office/drawing/2014/main" id="{40E09B59-36C1-476A-8AB9-846B663D7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28650"/>
          <a:stretch/>
        </p:blipFill>
        <p:spPr bwMode="auto">
          <a:xfrm>
            <a:off x="4003934" y="2186324"/>
            <a:ext cx="2576184" cy="355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DPM – Deformable Parts-based Models (2008)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9217" y="5840177"/>
            <a:ext cx="493566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31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646D19-3F7C-4CD1-B999-DA7D234AF6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574"/>
          <a:stretch/>
        </p:blipFill>
        <p:spPr>
          <a:xfrm>
            <a:off x="3628080" y="2209051"/>
            <a:ext cx="1574385" cy="33177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A8A09B-2345-41E1-B1DD-86BA0918F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274357"/>
            <a:ext cx="2294476" cy="32622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9E407F-FE64-4F9C-8E4A-D85824701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24" r="32350"/>
          <a:stretch/>
        </p:blipFill>
        <p:spPr>
          <a:xfrm>
            <a:off x="5697870" y="2218787"/>
            <a:ext cx="1574385" cy="331778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D9D70FB-8FFA-4892-8380-D826BC04FB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19" r="255"/>
          <a:stretch/>
        </p:blipFill>
        <p:spPr>
          <a:xfrm>
            <a:off x="7662519" y="2209051"/>
            <a:ext cx="1574385" cy="33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B273C-AF6F-4757-9CB8-5015459FA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1"/>
          <a:stretch/>
        </p:blipFill>
        <p:spPr>
          <a:xfrm>
            <a:off x="0" y="0"/>
            <a:ext cx="12192000" cy="5257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D6824-1200-4536-91A6-93103584B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8480"/>
            <a:ext cx="9144000" cy="909320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Спасибо за внимание!</a:t>
            </a:r>
          </a:p>
        </p:txBody>
      </p:sp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051D455E-68BA-45B6-9A8B-042CE146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870" y="5671333"/>
            <a:ext cx="2651422" cy="7888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53E8C3-250B-49FE-BE8B-065D8B13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8710" y="5671333"/>
            <a:ext cx="4557094" cy="8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8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Semantic Segmentation </a:t>
            </a:r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не ищет объекты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!!!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9158" y="5842000"/>
            <a:ext cx="337182" cy="121442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0" name="Объект 32">
            <a:extLst>
              <a:ext uri="{FF2B5EF4-FFF2-40B4-BE49-F238E27FC236}">
                <a16:creationId xmlns:a16="http://schemas.microsoft.com/office/drawing/2014/main" id="{41F6D99B-9136-49D8-B7AA-268F8F970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39141"/>
            <a:ext cx="5181600" cy="3863288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E6DDBF5F-8D5E-4898-922B-357213E726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39141"/>
            <a:ext cx="5181600" cy="3863288"/>
          </a:xfrm>
        </p:spPr>
      </p:pic>
    </p:spTree>
    <p:extLst>
      <p:ext uri="{BB962C8B-B14F-4D97-AF65-F5344CB8AC3E}">
        <p14:creationId xmlns:p14="http://schemas.microsoft.com/office/powerpoint/2010/main" val="72773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2">
            <a:extLst>
              <a:ext uri="{FF2B5EF4-FFF2-40B4-BE49-F238E27FC236}">
                <a16:creationId xmlns:a16="http://schemas.microsoft.com/office/drawing/2014/main" id="{E9E96432-9885-4FCF-B43F-2D7D204BC1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4001" y="1392602"/>
            <a:ext cx="9043998" cy="4742023"/>
          </a:xfrm>
          <a:prstGeom prst="rect">
            <a:avLst/>
          </a:prstGeom>
        </p:spPr>
      </p:pic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История вопроса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169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R-CNN (2014)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D6319-9712-46A3-B10C-72ACC0075C0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7139"/>
            <a:ext cx="10591800" cy="28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7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Селективный поиск – узкое место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C0C629-FEC3-4495-882F-7247613F7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81" y="1870243"/>
            <a:ext cx="8835156" cy="407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21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Время выполнения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8</a:t>
            </a:fld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677ADAD-5008-4455-B179-C3EC53029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60904"/>
              </p:ext>
            </p:extLst>
          </p:nvPr>
        </p:nvGraphicFramePr>
        <p:xfrm>
          <a:off x="838200" y="1775824"/>
          <a:ext cx="8950275" cy="2302280"/>
        </p:xfrm>
        <a:graphic>
          <a:graphicData uri="http://schemas.openxmlformats.org/drawingml/2006/table">
            <a:tbl>
              <a:tblPr/>
              <a:tblGrid>
                <a:gridCol w="1790055">
                  <a:extLst>
                    <a:ext uri="{9D8B030D-6E8A-4147-A177-3AD203B41FA5}">
                      <a16:colId xmlns:a16="http://schemas.microsoft.com/office/drawing/2014/main" val="3472235622"/>
                    </a:ext>
                  </a:extLst>
                </a:gridCol>
                <a:gridCol w="1790055">
                  <a:extLst>
                    <a:ext uri="{9D8B030D-6E8A-4147-A177-3AD203B41FA5}">
                      <a16:colId xmlns:a16="http://schemas.microsoft.com/office/drawing/2014/main" val="3148119722"/>
                    </a:ext>
                  </a:extLst>
                </a:gridCol>
                <a:gridCol w="1790055">
                  <a:extLst>
                    <a:ext uri="{9D8B030D-6E8A-4147-A177-3AD203B41FA5}">
                      <a16:colId xmlns:a16="http://schemas.microsoft.com/office/drawing/2014/main" val="2346788864"/>
                    </a:ext>
                  </a:extLst>
                </a:gridCol>
                <a:gridCol w="1790055">
                  <a:extLst>
                    <a:ext uri="{9D8B030D-6E8A-4147-A177-3AD203B41FA5}">
                      <a16:colId xmlns:a16="http://schemas.microsoft.com/office/drawing/2014/main" val="3200304268"/>
                    </a:ext>
                  </a:extLst>
                </a:gridCol>
                <a:gridCol w="1790055">
                  <a:extLst>
                    <a:ext uri="{9D8B030D-6E8A-4147-A177-3AD203B41FA5}">
                      <a16:colId xmlns:a16="http://schemas.microsoft.com/office/drawing/2014/main" val="1878142711"/>
                    </a:ext>
                  </a:extLst>
                </a:gridCol>
              </a:tblGrid>
              <a:tr h="449519">
                <a:tc>
                  <a:txBody>
                    <a:bodyPr/>
                    <a:lstStyle/>
                    <a:p>
                      <a:r>
                        <a:rPr lang="ru-RU" sz="1300"/>
                        <a:t>Детектор</a:t>
                      </a:r>
                    </a:p>
                  </a:txBody>
                  <a:tcPr marL="64217" marR="64217" marT="32108" marB="3210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Тип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Время / </a:t>
                      </a:r>
                      <a:r>
                        <a:rPr lang="en-US" sz="1300"/>
                        <a:t>FPS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300"/>
                        <a:t>Платформа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dirty="0"/>
                        <a:t>Источник (страница)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6417586"/>
                  </a:ext>
                </a:extLst>
              </a:tr>
              <a:tr h="449519">
                <a:tc>
                  <a:txBody>
                    <a:bodyPr/>
                    <a:lstStyle/>
                    <a:p>
                      <a:r>
                        <a:rPr lang="en-US" sz="1300"/>
                        <a:t>R-CNN</a:t>
                      </a:r>
                    </a:p>
                  </a:txBody>
                  <a:tcPr marL="64217" marR="64217" marT="32108" marB="3210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Two-Stage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~47 s/image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CPU + GPU (Caffe)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5"/>
                        </a:rPr>
                        <a:t>Girshick 2014, </a:t>
                      </a:r>
                      <a:r>
                        <a:rPr lang="ru-RU" sz="1300">
                          <a:hlinkClick r:id="rId5"/>
                        </a:rPr>
                        <a:t>табл. 1</a:t>
                      </a:r>
                      <a:r>
                        <a:rPr lang="ru-RU" sz="1300"/>
                        <a:t> (стр. 6)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932004"/>
                  </a:ext>
                </a:extLst>
              </a:tr>
              <a:tr h="449519">
                <a:tc>
                  <a:txBody>
                    <a:bodyPr/>
                    <a:lstStyle/>
                    <a:p>
                      <a:r>
                        <a:rPr lang="en-US" sz="1300"/>
                        <a:t>Fast R-CNN</a:t>
                      </a:r>
                    </a:p>
                  </a:txBody>
                  <a:tcPr marL="64217" marR="64217" marT="32108" marB="3210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Two-Stage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~0.32 s/image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GPU (K40)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6"/>
                        </a:rPr>
                        <a:t>Girshick 2015, </a:t>
                      </a:r>
                      <a:r>
                        <a:rPr lang="ru-RU" sz="1300">
                          <a:hlinkClick r:id="rId6"/>
                        </a:rPr>
                        <a:t>табл. 9</a:t>
                      </a:r>
                      <a:r>
                        <a:rPr lang="ru-RU" sz="1300"/>
                        <a:t> (стр. 7)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7481298"/>
                  </a:ext>
                </a:extLst>
              </a:tr>
              <a:tr h="449519">
                <a:tc>
                  <a:txBody>
                    <a:bodyPr/>
                    <a:lstStyle/>
                    <a:p>
                      <a:r>
                        <a:rPr lang="en-US" sz="1300"/>
                        <a:t>SPP-Net</a:t>
                      </a:r>
                    </a:p>
                  </a:txBody>
                  <a:tcPr marL="64217" marR="64217" marT="32108" marB="3210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Two-Stage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~0.5 s/image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GPU (K40)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300">
                          <a:hlinkClick r:id="rId7"/>
                        </a:rPr>
                        <a:t>He et al. 2015, табл. 2</a:t>
                      </a:r>
                      <a:r>
                        <a:rPr lang="da-DK" sz="1300"/>
                        <a:t> (стр. 8)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5186930"/>
                  </a:ext>
                </a:extLst>
              </a:tr>
              <a:tr h="449519">
                <a:tc>
                  <a:txBody>
                    <a:bodyPr/>
                    <a:lstStyle/>
                    <a:p>
                      <a:r>
                        <a:rPr lang="en-US" sz="1300"/>
                        <a:t>Faster R-CNN</a:t>
                      </a:r>
                    </a:p>
                  </a:txBody>
                  <a:tcPr marL="64217" marR="64217" marT="32108" marB="3210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Two-Stage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~0.2 s/image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GPU (K40)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hlinkClick r:id="rId8"/>
                        </a:rPr>
                        <a:t>Ren et al. 2015, </a:t>
                      </a:r>
                      <a:r>
                        <a:rPr lang="ru-RU" sz="1300" dirty="0">
                          <a:hlinkClick r:id="rId8"/>
                        </a:rPr>
                        <a:t>табл. 6</a:t>
                      </a:r>
                      <a:r>
                        <a:rPr lang="ru-RU" sz="1300" dirty="0"/>
                        <a:t> (стр. 8)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6038452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987E669-BEA2-407B-83EF-729DA054B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389591"/>
              </p:ext>
            </p:extLst>
          </p:nvPr>
        </p:nvGraphicFramePr>
        <p:xfrm>
          <a:off x="838199" y="4170358"/>
          <a:ext cx="8950275" cy="1744794"/>
        </p:xfrm>
        <a:graphic>
          <a:graphicData uri="http://schemas.openxmlformats.org/drawingml/2006/table">
            <a:tbl>
              <a:tblPr/>
              <a:tblGrid>
                <a:gridCol w="1790055">
                  <a:extLst>
                    <a:ext uri="{9D8B030D-6E8A-4147-A177-3AD203B41FA5}">
                      <a16:colId xmlns:a16="http://schemas.microsoft.com/office/drawing/2014/main" val="338768380"/>
                    </a:ext>
                  </a:extLst>
                </a:gridCol>
                <a:gridCol w="1790055">
                  <a:extLst>
                    <a:ext uri="{9D8B030D-6E8A-4147-A177-3AD203B41FA5}">
                      <a16:colId xmlns:a16="http://schemas.microsoft.com/office/drawing/2014/main" val="3650556873"/>
                    </a:ext>
                  </a:extLst>
                </a:gridCol>
                <a:gridCol w="1790055">
                  <a:extLst>
                    <a:ext uri="{9D8B030D-6E8A-4147-A177-3AD203B41FA5}">
                      <a16:colId xmlns:a16="http://schemas.microsoft.com/office/drawing/2014/main" val="984419366"/>
                    </a:ext>
                  </a:extLst>
                </a:gridCol>
                <a:gridCol w="1790055">
                  <a:extLst>
                    <a:ext uri="{9D8B030D-6E8A-4147-A177-3AD203B41FA5}">
                      <a16:colId xmlns:a16="http://schemas.microsoft.com/office/drawing/2014/main" val="843220426"/>
                    </a:ext>
                  </a:extLst>
                </a:gridCol>
                <a:gridCol w="1790055">
                  <a:extLst>
                    <a:ext uri="{9D8B030D-6E8A-4147-A177-3AD203B41FA5}">
                      <a16:colId xmlns:a16="http://schemas.microsoft.com/office/drawing/2014/main" val="1845223642"/>
                    </a:ext>
                  </a:extLst>
                </a:gridCol>
              </a:tblGrid>
              <a:tr h="449519">
                <a:tc>
                  <a:txBody>
                    <a:bodyPr/>
                    <a:lstStyle/>
                    <a:p>
                      <a:r>
                        <a:rPr lang="en-US" sz="1300" b="1"/>
                        <a:t>YOLOv1</a:t>
                      </a:r>
                      <a:endParaRPr lang="en-US" sz="1300"/>
                    </a:p>
                  </a:txBody>
                  <a:tcPr marL="64217" marR="64217" marT="32108" marB="3210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One-Stage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45 FPS (22 ms)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GPU (Titan Black)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a-DK" sz="1300" dirty="0">
                          <a:hlinkClick r:id="rId9"/>
                        </a:rPr>
                        <a:t>Redmon et al. 2016, стр. 6</a:t>
                      </a:r>
                      <a:endParaRPr lang="da-DK" sz="1300" dirty="0"/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665105"/>
                  </a:ext>
                </a:extLst>
              </a:tr>
              <a:tr h="642169">
                <a:tc>
                  <a:txBody>
                    <a:bodyPr/>
                    <a:lstStyle/>
                    <a:p>
                      <a:r>
                        <a:rPr lang="en-US" sz="1300" b="1"/>
                        <a:t>YOLOv2</a:t>
                      </a:r>
                      <a:endParaRPr lang="en-US" sz="1300"/>
                    </a:p>
                  </a:txBody>
                  <a:tcPr marL="64217" marR="64217" marT="32108" marB="3210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One-Stage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67 FPS (15 ms)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GPU (Titan X)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10"/>
                        </a:rPr>
                        <a:t>Redmon &amp; Farhadi 2017, </a:t>
                      </a:r>
                      <a:r>
                        <a:rPr lang="ru-RU" sz="1300">
                          <a:hlinkClick r:id="rId10"/>
                        </a:rPr>
                        <a:t>табл. 3</a:t>
                      </a:r>
                      <a:r>
                        <a:rPr lang="ru-RU" sz="1300"/>
                        <a:t> (стр. 6)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1144646"/>
                  </a:ext>
                </a:extLst>
              </a:tr>
              <a:tr h="642169">
                <a:tc>
                  <a:txBody>
                    <a:bodyPr/>
                    <a:lstStyle/>
                    <a:p>
                      <a:r>
                        <a:rPr lang="en-US" sz="1300" b="1"/>
                        <a:t>YOLOv3</a:t>
                      </a:r>
                      <a:endParaRPr lang="en-US" sz="1300"/>
                    </a:p>
                  </a:txBody>
                  <a:tcPr marL="64217" marR="64217" marT="32108" marB="3210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One-Stage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30 FPS (33 ms)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GPU (Titan X)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hlinkClick r:id="rId11"/>
                        </a:rPr>
                        <a:t>Redmon &amp; Farhadi 2018, </a:t>
                      </a:r>
                      <a:r>
                        <a:rPr lang="ru-RU" sz="1300" dirty="0">
                          <a:hlinkClick r:id="rId11"/>
                        </a:rPr>
                        <a:t>табл. 2</a:t>
                      </a:r>
                      <a:r>
                        <a:rPr lang="ru-RU" sz="1300" dirty="0"/>
                        <a:t> (стр. 6)</a:t>
                      </a:r>
                    </a:p>
                  </a:txBody>
                  <a:tcPr marL="64217" marR="64217" marT="32108" marB="32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71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RUDN_eng.png">
            <a:extLst>
              <a:ext uri="{FF2B5EF4-FFF2-40B4-BE49-F238E27FC236}">
                <a16:creationId xmlns:a16="http://schemas.microsoft.com/office/drawing/2014/main" id="{6EDC7DA5-0F50-4D15-9915-D286BF43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8" y="6176963"/>
            <a:ext cx="1832570" cy="545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DF2E5A-2227-4E43-A290-63DAC60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02" y="6168247"/>
            <a:ext cx="3236297" cy="5838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04C3D-76A0-40D8-AB21-A4C27FDA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9"/>
          <a:stretch/>
        </p:blipFill>
        <p:spPr>
          <a:xfrm>
            <a:off x="0" y="-302896"/>
            <a:ext cx="12192000" cy="18256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9189B-B04E-434E-A449-DA2B238A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3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IoU</a:t>
            </a:r>
            <a:endParaRPr lang="ru-RU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B11C68-B78C-4A4C-AAE5-90CE2E7B3ED6}"/>
              </a:ext>
            </a:extLst>
          </p:cNvPr>
          <p:cNvSpPr/>
          <p:nvPr/>
        </p:nvSpPr>
        <p:spPr>
          <a:xfrm flipV="1">
            <a:off x="3390900" y="6447390"/>
            <a:ext cx="6703061" cy="45719"/>
          </a:xfrm>
          <a:prstGeom prst="rect">
            <a:avLst/>
          </a:prstGeom>
          <a:solidFill>
            <a:srgbClr val="01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C5DAC406-36EF-4279-A225-4D626A6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7859" y="6216097"/>
            <a:ext cx="756282" cy="462586"/>
          </a:xfrm>
          <a:solidFill>
            <a:schemeClr val="bg1"/>
          </a:solidFill>
        </p:spPr>
        <p:txBody>
          <a:bodyPr/>
          <a:lstStyle/>
          <a:p>
            <a:fld id="{8040AD19-4165-4509-BF39-8526BA53BDBC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730387C5-95BC-43C4-AD7E-C6756F55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" y="2641905"/>
            <a:ext cx="9045871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9477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544</Words>
  <Application>Microsoft Office PowerPoint</Application>
  <PresentationFormat>Широкоэкранный</PresentationFormat>
  <Paragraphs>157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Century Gothic</vt:lpstr>
      <vt:lpstr>Тема Office</vt:lpstr>
      <vt:lpstr>Object detection: история развития и архитектуры</vt:lpstr>
      <vt:lpstr>Постановка задачи</vt:lpstr>
      <vt:lpstr>Такие разные сегментации</vt:lpstr>
      <vt:lpstr>Semantic Segmentation не ищет объекты!!!</vt:lpstr>
      <vt:lpstr>История вопроса</vt:lpstr>
      <vt:lpstr>R-CNN (2014)</vt:lpstr>
      <vt:lpstr>Селективный поиск – узкое место</vt:lpstr>
      <vt:lpstr>Время выполнения</vt:lpstr>
      <vt:lpstr>IoU</vt:lpstr>
      <vt:lpstr>Precision + Recall</vt:lpstr>
      <vt:lpstr>Mean Average Precision</vt:lpstr>
      <vt:lpstr>Время выполнения</vt:lpstr>
      <vt:lpstr>You Only Look Once (2016)</vt:lpstr>
      <vt:lpstr>You Only Look Once (2016)</vt:lpstr>
      <vt:lpstr>Loss</vt:lpstr>
      <vt:lpstr>Loss</vt:lpstr>
      <vt:lpstr>Инференс</vt:lpstr>
      <vt:lpstr>YOLOv2</vt:lpstr>
      <vt:lpstr>YOLOv2</vt:lpstr>
      <vt:lpstr>YOLOv2 невероятно рвёт всех</vt:lpstr>
      <vt:lpstr>YOLOv3</vt:lpstr>
      <vt:lpstr>YOLOv3</vt:lpstr>
      <vt:lpstr>YOLOv3 Loss</vt:lpstr>
      <vt:lpstr>Создатель уходит из YOLO</vt:lpstr>
      <vt:lpstr>YOLOv…</vt:lpstr>
      <vt:lpstr>История вопроса</vt:lpstr>
      <vt:lpstr>HOG – Гистограмма ориентированных градиентов (2005)</vt:lpstr>
      <vt:lpstr>Учим SVM на HOG</vt:lpstr>
      <vt:lpstr>Sliding Window + Image Pyramid</vt:lpstr>
      <vt:lpstr>Люди гнутся!</vt:lpstr>
      <vt:lpstr>DPM – Deformable Parts-based Models (2008)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Текст с темой ВКР в одну-две строки, шрифт Century Gothic</dc:title>
  <dc:creator>Гамаюнов Никита Ефимович</dc:creator>
  <cp:lastModifiedBy>Гамаюнов Никита Ефимович</cp:lastModifiedBy>
  <cp:revision>41</cp:revision>
  <dcterms:created xsi:type="dcterms:W3CDTF">2024-06-11T15:46:35Z</dcterms:created>
  <dcterms:modified xsi:type="dcterms:W3CDTF">2025-07-29T14:07:39Z</dcterms:modified>
</cp:coreProperties>
</file>